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f701e9f9b2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f701e9f9b2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379a1b58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379a1b58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8379a1b5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8379a1b5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f701e9f9b2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f701e9f9b2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IPL Analysis</a:t>
            </a:r>
            <a:endParaRPr/>
          </a:p>
          <a:p>
            <a:pPr indent="0" lvl="0" marL="0" rtl="0" algn="l">
              <a:spcBef>
                <a:spcPts val="0"/>
              </a:spcBef>
              <a:spcAft>
                <a:spcPts val="0"/>
              </a:spcAft>
              <a:buNone/>
            </a:pPr>
            <a:r>
              <a:rPr lang="en" sz="3000"/>
              <a:t>Project - May Batch</a:t>
            </a:r>
            <a:endParaRPr sz="3000"/>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 guide </a:t>
            </a:r>
            <a:r>
              <a:rPr lang="en" sz="2400"/>
              <a:t>by Sudhanshu Bhawsar</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KPIs for Team Strategy</a:t>
            </a:r>
            <a:endParaRPr/>
          </a:p>
        </p:txBody>
      </p:sp>
      <p:sp>
        <p:nvSpPr>
          <p:cNvPr id="134" name="Google Shape;134;p22"/>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2"/>
              </a:buClr>
              <a:buSzPts val="1100"/>
              <a:buFont typeface="Arial"/>
              <a:buNone/>
            </a:pPr>
            <a:r>
              <a:rPr lang="en" sz="1400">
                <a:solidFill>
                  <a:schemeClr val="dk2"/>
                </a:solidFill>
                <a:latin typeface="Arial"/>
                <a:ea typeface="Arial"/>
                <a:cs typeface="Arial"/>
                <a:sym typeface="Arial"/>
              </a:rPr>
              <a:t>Fielding-focused KPIs</a:t>
            </a:r>
            <a:endParaRPr sz="1400">
              <a:solidFill>
                <a:schemeClr val="dk2"/>
              </a:solidFill>
              <a:latin typeface="Arial"/>
              <a:ea typeface="Arial"/>
              <a:cs typeface="Arial"/>
              <a:sym typeface="Arial"/>
            </a:endParaRPr>
          </a:p>
          <a:p>
            <a:pPr indent="0" lvl="0" marL="0" rtl="0" algn="l">
              <a:spcBef>
                <a:spcPts val="1200"/>
              </a:spcBef>
              <a:spcAft>
                <a:spcPts val="0"/>
              </a:spcAft>
              <a:buClr>
                <a:schemeClr val="dk2"/>
              </a:buClr>
              <a:buSzPts val="1100"/>
              <a:buFont typeface="Arial"/>
              <a:buNone/>
            </a:pPr>
            <a:r>
              <a:rPr lang="en" sz="1200"/>
              <a:t>Catch Success Rate</a:t>
            </a:r>
            <a:endParaRPr sz="1200"/>
          </a:p>
          <a:p>
            <a:pPr indent="0" lvl="0" marL="0" rtl="0" algn="l">
              <a:spcBef>
                <a:spcPts val="1200"/>
              </a:spcBef>
              <a:spcAft>
                <a:spcPts val="0"/>
              </a:spcAft>
              <a:buClr>
                <a:schemeClr val="dk2"/>
              </a:buClr>
              <a:buSzPts val="1100"/>
              <a:buFont typeface="Arial"/>
              <a:buNone/>
            </a:pPr>
            <a:r>
              <a:rPr lang="en" sz="1200"/>
              <a:t>Run outs</a:t>
            </a:r>
            <a:endParaRPr sz="1200"/>
          </a:p>
          <a:p>
            <a:pPr indent="0" lvl="0" marL="0" rtl="0" algn="l">
              <a:spcBef>
                <a:spcPts val="1200"/>
              </a:spcBef>
              <a:spcAft>
                <a:spcPts val="1200"/>
              </a:spcAft>
              <a:buClr>
                <a:schemeClr val="dk2"/>
              </a:buClr>
              <a:buSzPts val="1100"/>
              <a:buFont typeface="Arial"/>
              <a:buNone/>
            </a:pPr>
            <a:r>
              <a:t/>
            </a:r>
            <a:endParaRPr b="0" sz="1400"/>
          </a:p>
        </p:txBody>
      </p:sp>
      <p:sp>
        <p:nvSpPr>
          <p:cNvPr id="138" name="Google Shape;138;p22"/>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2"/>
              </a:buClr>
              <a:buSzPts val="1100"/>
              <a:buFont typeface="Arial"/>
              <a:buNone/>
            </a:pPr>
            <a:r>
              <a:rPr lang="en" sz="1400">
                <a:solidFill>
                  <a:schemeClr val="dk2"/>
                </a:solidFill>
                <a:latin typeface="Arial"/>
                <a:ea typeface="Arial"/>
                <a:cs typeface="Arial"/>
                <a:sym typeface="Arial"/>
              </a:rPr>
              <a:t>Batting-focused KPIs</a:t>
            </a:r>
            <a:endParaRPr sz="1400">
              <a:solidFill>
                <a:schemeClr val="dk2"/>
              </a:solidFill>
              <a:latin typeface="Arial"/>
              <a:ea typeface="Arial"/>
              <a:cs typeface="Arial"/>
              <a:sym typeface="Arial"/>
            </a:endParaRPr>
          </a:p>
          <a:p>
            <a:pPr indent="0" lvl="0" marL="0" rtl="0" algn="l">
              <a:spcBef>
                <a:spcPts val="1200"/>
              </a:spcBef>
              <a:spcAft>
                <a:spcPts val="0"/>
              </a:spcAft>
              <a:buNone/>
            </a:pPr>
            <a:r>
              <a:rPr lang="en" sz="1200"/>
              <a:t>Dot Ball percentage</a:t>
            </a:r>
            <a:endParaRPr sz="1200"/>
          </a:p>
          <a:p>
            <a:pPr indent="0" lvl="0" marL="0" rtl="0" algn="l">
              <a:spcBef>
                <a:spcPts val="1200"/>
              </a:spcBef>
              <a:spcAft>
                <a:spcPts val="0"/>
              </a:spcAft>
              <a:buNone/>
            </a:pPr>
            <a:r>
              <a:rPr lang="en" sz="1200"/>
              <a:t>Run Rate in power play</a:t>
            </a:r>
            <a:endParaRPr sz="1200"/>
          </a:p>
          <a:p>
            <a:pPr indent="0" lvl="0" marL="0" rtl="0" algn="l">
              <a:spcBef>
                <a:spcPts val="1200"/>
              </a:spcBef>
              <a:spcAft>
                <a:spcPts val="1200"/>
              </a:spcAft>
              <a:buNone/>
            </a:pPr>
            <a:r>
              <a:rPr lang="en" sz="1200"/>
              <a:t>Average Partnership</a:t>
            </a:r>
            <a:endParaRPr sz="1200"/>
          </a:p>
        </p:txBody>
      </p:sp>
      <p:sp>
        <p:nvSpPr>
          <p:cNvPr id="139" name="Google Shape;139;p22"/>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2"/>
              </a:buClr>
              <a:buSzPts val="1100"/>
              <a:buFont typeface="Arial"/>
              <a:buNone/>
            </a:pPr>
            <a:r>
              <a:rPr lang="en" sz="1400">
                <a:solidFill>
                  <a:schemeClr val="dk2"/>
                </a:solidFill>
                <a:latin typeface="Arial"/>
                <a:ea typeface="Arial"/>
                <a:cs typeface="Arial"/>
                <a:sym typeface="Arial"/>
              </a:rPr>
              <a:t>Bowling-focused KPIs</a:t>
            </a:r>
            <a:endParaRPr sz="1400">
              <a:solidFill>
                <a:schemeClr val="dk2"/>
              </a:solidFill>
              <a:latin typeface="Arial"/>
              <a:ea typeface="Arial"/>
              <a:cs typeface="Arial"/>
              <a:sym typeface="Arial"/>
            </a:endParaRPr>
          </a:p>
          <a:p>
            <a:pPr indent="0" lvl="0" marL="0" rtl="0" algn="l">
              <a:spcBef>
                <a:spcPts val="1200"/>
              </a:spcBef>
              <a:spcAft>
                <a:spcPts val="0"/>
              </a:spcAft>
              <a:buClr>
                <a:schemeClr val="dk2"/>
              </a:buClr>
              <a:buSzPts val="1100"/>
              <a:buFont typeface="Arial"/>
              <a:buNone/>
            </a:pPr>
            <a:r>
              <a:rPr lang="en" sz="1200"/>
              <a:t>Dot Ball percentage</a:t>
            </a:r>
            <a:endParaRPr sz="1200"/>
          </a:p>
          <a:p>
            <a:pPr indent="0" lvl="0" marL="0" rtl="0" algn="l">
              <a:spcBef>
                <a:spcPts val="1200"/>
              </a:spcBef>
              <a:spcAft>
                <a:spcPts val="0"/>
              </a:spcAft>
              <a:buClr>
                <a:schemeClr val="dk2"/>
              </a:buClr>
              <a:buSzPts val="1100"/>
              <a:buFont typeface="Arial"/>
              <a:buNone/>
            </a:pPr>
            <a:r>
              <a:rPr lang="en" sz="1200"/>
              <a:t>Strike Rate</a:t>
            </a:r>
            <a:endParaRPr sz="1200"/>
          </a:p>
          <a:p>
            <a:pPr indent="0" lvl="0" marL="0" rtl="0" algn="l">
              <a:spcBef>
                <a:spcPts val="1200"/>
              </a:spcBef>
              <a:spcAft>
                <a:spcPts val="1200"/>
              </a:spcAft>
              <a:buClr>
                <a:schemeClr val="dk2"/>
              </a:buClr>
              <a:buSzPts val="1100"/>
              <a:buFont typeface="Arial"/>
              <a:buNone/>
            </a:pPr>
            <a:r>
              <a:rPr lang="en" sz="1200"/>
              <a:t>Wickets in Powerplay</a:t>
            </a:r>
            <a:endParaRPr b="0"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pic>
        <p:nvPicPr>
          <p:cNvPr id="144" name="Google Shape;144;p23"/>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45" name="Google Shape;145;p23"/>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6" name="Google Shape;146;p23"/>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Suggestions</a:t>
            </a:r>
            <a:endParaRPr b="1" sz="3000">
              <a:solidFill>
                <a:schemeClr val="lt2"/>
              </a:solidFill>
              <a:latin typeface="Raleway"/>
              <a:ea typeface="Raleway"/>
              <a:cs typeface="Raleway"/>
              <a:sym typeface="Raleway"/>
            </a:endParaRPr>
          </a:p>
        </p:txBody>
      </p:sp>
      <p:sp>
        <p:nvSpPr>
          <p:cNvPr id="147" name="Google Shape;147;p23"/>
          <p:cNvSpPr txBox="1"/>
          <p:nvPr>
            <p:ph idx="4294967295" type="body"/>
          </p:nvPr>
        </p:nvSpPr>
        <p:spPr>
          <a:xfrm>
            <a:off x="2855550" y="13774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Before going the team for mega auction</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Identify core players</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Address Key Weaknesses</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Leadership &amp; Mentorship</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Auction Strategy</a:t>
            </a:r>
            <a:endParaRPr b="1" sz="1400">
              <a:solidFill>
                <a:schemeClr val="dk1"/>
              </a:solidFill>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Home Ground Advantage</a:t>
            </a:r>
            <a:endParaRPr b="1" sz="1400">
              <a:solidFill>
                <a:schemeClr val="dk1"/>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 name="Shape 151"/>
        <p:cNvGrpSpPr/>
        <p:nvPr/>
      </p:nvGrpSpPr>
      <p:grpSpPr>
        <a:xfrm>
          <a:off x="0" y="0"/>
          <a:ext cx="0" cy="0"/>
          <a:chOff x="0" y="0"/>
          <a:chExt cx="0" cy="0"/>
        </a:xfrm>
      </p:grpSpPr>
      <p:pic>
        <p:nvPicPr>
          <p:cNvPr descr="Piece of duct tape sticking a note to the slide" id="152" name="Google Shape;152;p24"/>
          <p:cNvPicPr preferRelativeResize="0"/>
          <p:nvPr/>
        </p:nvPicPr>
        <p:blipFill rotWithShape="1">
          <a:blip r:embed="rId3">
            <a:alphaModFix/>
          </a:blip>
          <a:srcRect b="10011" l="9244" r="2118" t="5926"/>
          <a:stretch/>
        </p:blipFill>
        <p:spPr>
          <a:xfrm rot="154828">
            <a:off x="3276825" y="2021276"/>
            <a:ext cx="2072000" cy="736050"/>
          </a:xfrm>
          <a:prstGeom prst="rect">
            <a:avLst/>
          </a:prstGeom>
          <a:noFill/>
          <a:ln>
            <a:noFill/>
          </a:ln>
        </p:spPr>
      </p:pic>
      <p:sp>
        <p:nvSpPr>
          <p:cNvPr id="153" name="Google Shape;153;p2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p:txBody>
      </p:sp>
      <p:sp>
        <p:nvSpPr>
          <p:cNvPr id="154" name="Google Shape;154;p24"/>
          <p:cNvSpPr txBox="1"/>
          <p:nvPr>
            <p:ph idx="4294967295" type="body"/>
          </p:nvPr>
        </p:nvSpPr>
        <p:spPr>
          <a:xfrm>
            <a:off x="2337200" y="16528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b="1" sz="1400">
              <a:solidFill>
                <a:schemeClr val="dk1"/>
              </a:solidFill>
              <a:latin typeface="Raleway"/>
              <a:ea typeface="Raleway"/>
              <a:cs typeface="Raleway"/>
              <a:sym typeface="Raleway"/>
            </a:endParaRPr>
          </a:p>
        </p:txBody>
      </p:sp>
      <p:sp>
        <p:nvSpPr>
          <p:cNvPr id="155" name="Google Shape;155;p24"/>
          <p:cNvSpPr txBox="1"/>
          <p:nvPr/>
        </p:nvSpPr>
        <p:spPr>
          <a:xfrm>
            <a:off x="3588475" y="2140150"/>
            <a:ext cx="1575000" cy="49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latin typeface="Lato"/>
                <a:ea typeface="Lato"/>
                <a:cs typeface="Lato"/>
                <a:sym typeface="Lato"/>
              </a:rPr>
              <a:t>Thank you </a:t>
            </a:r>
            <a:endParaRPr b="1" sz="1800">
              <a:solidFill>
                <a:srgbClr val="FF0000"/>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7"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79" name="Google Shape;79;p1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Agenda</a:t>
            </a:r>
            <a:endParaRPr b="1" sz="3000">
              <a:solidFill>
                <a:schemeClr val="lt2"/>
              </a:solidFill>
              <a:latin typeface="Raleway"/>
              <a:ea typeface="Raleway"/>
              <a:cs typeface="Raleway"/>
              <a:sym typeface="Raleway"/>
            </a:endParaRPr>
          </a:p>
        </p:txBody>
      </p:sp>
      <p:sp>
        <p:nvSpPr>
          <p:cNvPr id="80" name="Google Shape;80;p14"/>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Introduction</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Database</a:t>
            </a:r>
            <a:r>
              <a:rPr b="1" lang="en" sz="1400">
                <a:solidFill>
                  <a:schemeClr val="dk1"/>
                </a:solidFill>
                <a:latin typeface="Raleway"/>
                <a:ea typeface="Raleway"/>
                <a:cs typeface="Raleway"/>
                <a:sym typeface="Raleway"/>
              </a:rPr>
              <a:t> Schema</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Insights</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Suggestions	</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Conclusion</a:t>
            </a:r>
            <a:endParaRPr b="1" sz="1400">
              <a:solidFill>
                <a:schemeClr val="dk1"/>
              </a:solidFill>
              <a:latin typeface="Raleway"/>
              <a:ea typeface="Raleway"/>
              <a:cs typeface="Raleway"/>
              <a:sym typeface="Raleway"/>
            </a:endParaRPr>
          </a:p>
          <a:p>
            <a:pPr indent="0" lvl="0" marL="457200" rtl="0" algn="l">
              <a:spcBef>
                <a:spcPts val="1000"/>
              </a:spcBef>
              <a:spcAft>
                <a:spcPts val="1000"/>
              </a:spcAft>
              <a:buNone/>
            </a:pPr>
            <a:br>
              <a:rPr lang="en" sz="1400">
                <a:latin typeface="Raleway"/>
                <a:ea typeface="Raleway"/>
                <a:cs typeface="Raleway"/>
                <a:sym typeface="Raleway"/>
              </a:rPr>
            </a:br>
            <a:endParaRPr sz="1200">
              <a:solidFill>
                <a:schemeClr val="dk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Introduction</a:t>
            </a:r>
            <a:endParaRPr sz="2400"/>
          </a:p>
        </p:txBody>
      </p:sp>
      <p:sp>
        <p:nvSpPr>
          <p:cNvPr id="86" name="Google Shape;86;p15"/>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latin typeface="Lato"/>
                <a:ea typeface="Lato"/>
                <a:cs typeface="Lato"/>
                <a:sym typeface="Lato"/>
              </a:rPr>
              <a:t>The main objective of this project is that team RCB looking for top-performing and reliable players to win tournaments, considering both on-field performance and value for money in mega player auction of 2017.</a:t>
            </a:r>
            <a:r>
              <a:rPr b="0" lang="en" sz="1800">
                <a:latin typeface="Lato"/>
                <a:ea typeface="Lato"/>
                <a:cs typeface="Lato"/>
                <a:sym typeface="Lato"/>
              </a:rPr>
              <a:t> </a:t>
            </a:r>
            <a:endParaRPr b="0" sz="1800">
              <a:latin typeface="Lato"/>
              <a:ea typeface="Lato"/>
              <a:cs typeface="Lato"/>
              <a:sym typeface="Lato"/>
            </a:endParaRPr>
          </a:p>
          <a:p>
            <a:pPr indent="0" lvl="0" marL="0" rtl="0" algn="l">
              <a:lnSpc>
                <a:spcPct val="115000"/>
              </a:lnSpc>
              <a:spcBef>
                <a:spcPts val="1600"/>
              </a:spcBef>
              <a:spcAft>
                <a:spcPts val="1600"/>
              </a:spcAft>
              <a:buNone/>
            </a:pPr>
            <a:r>
              <a:t/>
            </a:r>
            <a:endParaRPr sz="1700">
              <a:latin typeface="Lato"/>
              <a:ea typeface="Lato"/>
              <a:cs typeface="Lato"/>
              <a:sym typeface="Lato"/>
            </a:endParaRPr>
          </a:p>
        </p:txBody>
      </p:sp>
      <p:pic>
        <p:nvPicPr>
          <p:cNvPr id="87" name="Google Shape;87;p15"/>
          <p:cNvPicPr preferRelativeResize="0"/>
          <p:nvPr/>
        </p:nvPicPr>
        <p:blipFill rotWithShape="1">
          <a:blip r:embed="rId3">
            <a:alphaModFix/>
          </a:blip>
          <a:srcRect b="-2820" l="0" r="0" t="2820"/>
          <a:stretch/>
        </p:blipFill>
        <p:spPr>
          <a:xfrm>
            <a:off x="5732975" y="3275950"/>
            <a:ext cx="3106226" cy="174643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56200" y="0"/>
            <a:ext cx="8631600" cy="11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5"/>
                </a:solidFill>
              </a:rPr>
              <a:t>Database</a:t>
            </a:r>
            <a:r>
              <a:rPr lang="en" sz="3000">
                <a:solidFill>
                  <a:schemeClr val="accent5"/>
                </a:solidFill>
              </a:rPr>
              <a:t> Schema</a:t>
            </a:r>
            <a:endParaRPr sz="3000">
              <a:solidFill>
                <a:schemeClr val="accent5"/>
              </a:solidFill>
            </a:endParaRPr>
          </a:p>
        </p:txBody>
      </p:sp>
      <p:pic>
        <p:nvPicPr>
          <p:cNvPr id="93" name="Google Shape;93;p16"/>
          <p:cNvPicPr preferRelativeResize="0"/>
          <p:nvPr/>
        </p:nvPicPr>
        <p:blipFill>
          <a:blip r:embed="rId3">
            <a:alphaModFix/>
          </a:blip>
          <a:stretch>
            <a:fillRect/>
          </a:stretch>
        </p:blipFill>
        <p:spPr>
          <a:xfrm>
            <a:off x="167500" y="699600"/>
            <a:ext cx="8631598" cy="42665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0" y="0"/>
            <a:ext cx="3291000" cy="106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200">
                <a:solidFill>
                  <a:schemeClr val="dk2"/>
                </a:solidFill>
              </a:rPr>
              <a:t>Total number of runs scored by RCB in season 1</a:t>
            </a:r>
            <a:endParaRPr b="0" sz="2200">
              <a:solidFill>
                <a:schemeClr val="dk2"/>
              </a:solidFill>
            </a:endParaRPr>
          </a:p>
        </p:txBody>
      </p:sp>
      <p:pic>
        <p:nvPicPr>
          <p:cNvPr id="99" name="Google Shape;99;p17"/>
          <p:cNvPicPr preferRelativeResize="0"/>
          <p:nvPr/>
        </p:nvPicPr>
        <p:blipFill>
          <a:blip r:embed="rId3">
            <a:alphaModFix/>
          </a:blip>
          <a:stretch>
            <a:fillRect/>
          </a:stretch>
        </p:blipFill>
        <p:spPr>
          <a:xfrm>
            <a:off x="152400" y="1216500"/>
            <a:ext cx="5523174" cy="3473750"/>
          </a:xfrm>
          <a:prstGeom prst="rect">
            <a:avLst/>
          </a:prstGeom>
          <a:noFill/>
          <a:ln>
            <a:noFill/>
          </a:ln>
        </p:spPr>
      </p:pic>
      <p:pic>
        <p:nvPicPr>
          <p:cNvPr id="100" name="Google Shape;100;p17"/>
          <p:cNvPicPr preferRelativeResize="0"/>
          <p:nvPr/>
        </p:nvPicPr>
        <p:blipFill>
          <a:blip r:embed="rId4">
            <a:alphaModFix/>
          </a:blip>
          <a:stretch>
            <a:fillRect/>
          </a:stretch>
        </p:blipFill>
        <p:spPr>
          <a:xfrm>
            <a:off x="5837824" y="1866550"/>
            <a:ext cx="3163626" cy="177953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0" y="0"/>
            <a:ext cx="3291000" cy="106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200">
                <a:solidFill>
                  <a:schemeClr val="dk2"/>
                </a:solidFill>
              </a:rPr>
              <a:t>Matches won by RCB in season 1</a:t>
            </a:r>
            <a:endParaRPr b="0" sz="2200">
              <a:solidFill>
                <a:schemeClr val="dk2"/>
              </a:solidFill>
            </a:endParaRPr>
          </a:p>
        </p:txBody>
      </p:sp>
      <p:pic>
        <p:nvPicPr>
          <p:cNvPr id="106" name="Google Shape;106;p18"/>
          <p:cNvPicPr preferRelativeResize="0"/>
          <p:nvPr/>
        </p:nvPicPr>
        <p:blipFill>
          <a:blip r:embed="rId3">
            <a:alphaModFix/>
          </a:blip>
          <a:stretch>
            <a:fillRect/>
          </a:stretch>
        </p:blipFill>
        <p:spPr>
          <a:xfrm>
            <a:off x="5837824" y="1866550"/>
            <a:ext cx="3163626" cy="1779539"/>
          </a:xfrm>
          <a:prstGeom prst="rect">
            <a:avLst/>
          </a:prstGeom>
          <a:noFill/>
          <a:ln>
            <a:noFill/>
          </a:ln>
        </p:spPr>
      </p:pic>
      <p:pic>
        <p:nvPicPr>
          <p:cNvPr id="107" name="Google Shape;107;p18"/>
          <p:cNvPicPr preferRelativeResize="0"/>
          <p:nvPr/>
        </p:nvPicPr>
        <p:blipFill>
          <a:blip r:embed="rId4">
            <a:alphaModFix/>
          </a:blip>
          <a:stretch>
            <a:fillRect/>
          </a:stretch>
        </p:blipFill>
        <p:spPr>
          <a:xfrm>
            <a:off x="152400" y="1162700"/>
            <a:ext cx="5384850" cy="3374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0" y="0"/>
            <a:ext cx="3291000" cy="106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200">
                <a:solidFill>
                  <a:schemeClr val="dk2"/>
                </a:solidFill>
              </a:rPr>
              <a:t>List of top 10 Players according strike rate last 4 seasons</a:t>
            </a:r>
            <a:endParaRPr b="0" sz="2200">
              <a:solidFill>
                <a:schemeClr val="dk2"/>
              </a:solidFill>
            </a:endParaRPr>
          </a:p>
        </p:txBody>
      </p:sp>
      <p:pic>
        <p:nvPicPr>
          <p:cNvPr id="113" name="Google Shape;113;p19"/>
          <p:cNvPicPr preferRelativeResize="0"/>
          <p:nvPr/>
        </p:nvPicPr>
        <p:blipFill>
          <a:blip r:embed="rId3">
            <a:alphaModFix/>
          </a:blip>
          <a:stretch>
            <a:fillRect/>
          </a:stretch>
        </p:blipFill>
        <p:spPr>
          <a:xfrm>
            <a:off x="4572000" y="3662125"/>
            <a:ext cx="2246575" cy="1481374"/>
          </a:xfrm>
          <a:prstGeom prst="rect">
            <a:avLst/>
          </a:prstGeom>
          <a:noFill/>
          <a:ln>
            <a:noFill/>
          </a:ln>
        </p:spPr>
      </p:pic>
      <p:pic>
        <p:nvPicPr>
          <p:cNvPr id="114" name="Google Shape;114;p19"/>
          <p:cNvPicPr preferRelativeResize="0"/>
          <p:nvPr/>
        </p:nvPicPr>
        <p:blipFill rotWithShape="1">
          <a:blip r:embed="rId4">
            <a:alphaModFix/>
          </a:blip>
          <a:srcRect b="17218" l="14544" r="0" t="0"/>
          <a:stretch/>
        </p:blipFill>
        <p:spPr>
          <a:xfrm>
            <a:off x="0" y="1440875"/>
            <a:ext cx="4572001" cy="2963626"/>
          </a:xfrm>
          <a:prstGeom prst="rect">
            <a:avLst/>
          </a:prstGeom>
          <a:noFill/>
          <a:ln>
            <a:noFill/>
          </a:ln>
        </p:spPr>
      </p:pic>
      <p:pic>
        <p:nvPicPr>
          <p:cNvPr id="115" name="Google Shape;115;p19"/>
          <p:cNvPicPr preferRelativeResize="0"/>
          <p:nvPr/>
        </p:nvPicPr>
        <p:blipFill rotWithShape="1">
          <a:blip r:embed="rId5">
            <a:alphaModFix/>
          </a:blip>
          <a:srcRect b="0" l="15362" r="69628" t="48312"/>
          <a:stretch/>
        </p:blipFill>
        <p:spPr>
          <a:xfrm>
            <a:off x="6818575" y="108500"/>
            <a:ext cx="2197325" cy="47294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0" y="0"/>
            <a:ext cx="3291000" cy="1064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b="0" sz="1100">
              <a:solidFill>
                <a:schemeClr val="dk2"/>
              </a:solidFill>
              <a:latin typeface="Arial"/>
              <a:ea typeface="Arial"/>
              <a:cs typeface="Arial"/>
              <a:sym typeface="Arial"/>
            </a:endParaRPr>
          </a:p>
          <a:p>
            <a:pPr indent="0" lvl="0" marL="0" rtl="0" algn="l">
              <a:lnSpc>
                <a:spcPct val="115000"/>
              </a:lnSpc>
              <a:spcBef>
                <a:spcPts val="1200"/>
              </a:spcBef>
              <a:spcAft>
                <a:spcPts val="0"/>
              </a:spcAft>
              <a:buClr>
                <a:schemeClr val="dk2"/>
              </a:buClr>
              <a:buSzPts val="1100"/>
              <a:buFont typeface="Arial"/>
              <a:buNone/>
            </a:pPr>
            <a:r>
              <a:rPr b="0" lang="en" sz="1100">
                <a:solidFill>
                  <a:schemeClr val="dk2"/>
                </a:solidFill>
                <a:latin typeface="Arial"/>
                <a:ea typeface="Arial"/>
                <a:cs typeface="Arial"/>
                <a:sym typeface="Arial"/>
              </a:rPr>
              <a:t>Status of  the performance of the team is better than the previous year performance on the basis of number of runs scored by the team in the season and number of wickets taken ?</a:t>
            </a:r>
            <a:endParaRPr b="0" sz="1100">
              <a:solidFill>
                <a:schemeClr val="dk2"/>
              </a:solidFill>
              <a:latin typeface="Arial"/>
              <a:ea typeface="Arial"/>
              <a:cs typeface="Arial"/>
              <a:sym typeface="Arial"/>
            </a:endParaRPr>
          </a:p>
          <a:p>
            <a:pPr indent="0" lvl="0" marL="0" rtl="0" algn="l">
              <a:spcBef>
                <a:spcPts val="1200"/>
              </a:spcBef>
              <a:spcAft>
                <a:spcPts val="0"/>
              </a:spcAft>
              <a:buNone/>
            </a:pPr>
            <a:r>
              <a:t/>
            </a:r>
            <a:endParaRPr b="0" sz="1700">
              <a:solidFill>
                <a:schemeClr val="dk2"/>
              </a:solidFill>
            </a:endParaRPr>
          </a:p>
        </p:txBody>
      </p:sp>
      <p:pic>
        <p:nvPicPr>
          <p:cNvPr id="121" name="Google Shape;121;p20"/>
          <p:cNvPicPr preferRelativeResize="0"/>
          <p:nvPr/>
        </p:nvPicPr>
        <p:blipFill>
          <a:blip r:embed="rId3">
            <a:alphaModFix/>
          </a:blip>
          <a:stretch>
            <a:fillRect/>
          </a:stretch>
        </p:blipFill>
        <p:spPr>
          <a:xfrm>
            <a:off x="0" y="1136750"/>
            <a:ext cx="4572001" cy="3774598"/>
          </a:xfrm>
          <a:prstGeom prst="rect">
            <a:avLst/>
          </a:prstGeom>
          <a:noFill/>
          <a:ln>
            <a:noFill/>
          </a:ln>
        </p:spPr>
      </p:pic>
      <p:sp>
        <p:nvSpPr>
          <p:cNvPr id="122" name="Google Shape;122;p20"/>
          <p:cNvSpPr txBox="1"/>
          <p:nvPr/>
        </p:nvSpPr>
        <p:spPr>
          <a:xfrm>
            <a:off x="4754750" y="216750"/>
            <a:ext cx="4146600" cy="471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with seasonstats as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select</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t.team_name,</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s.season_year,</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sum(bs.runs_scored) as total_runs_scored,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count(distinct wt.match_id, wt.over_id, wt.ball_id, wt.innings_no) as total_wickets_taken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from</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matches m</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team t on m.team_1 = t.team_id or m.team_2 = t.team_id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season s on m.season_id = s.season_id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left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ball_by_ball b on m.match_id = b.match_id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left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batsman_scored bs on b.match_id = bs.match_id and b.over_id = bs.over_id and b.ball_id = bs.ball_id and b.innings_no = bs.innings_no</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left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wicket_taken wt on b.match_id = wt.match_id and b.over_id = wt.over_id and b.ball_id = wt.ball_id and b.innings_no = wt.innings_no and (b.team_bowling = t.team_id)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group by</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t.team_name, s.season_year</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teamcomparisons as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select</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curr.team_name,</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curr.season_year,</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curr.total_runs_scored,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curr.total_wickets_taken,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prev.total_runs_scored as prev_season_runs,</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prev.total_wickets_taken as prev_season_wickets,</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case</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when curr.total_runs_scored &gt; prev.total_runs_scored and curr.total_wickets_taken &gt; prev.total_wickets_taken then 'better'</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when curr.total_runs_scored &lt; prev.total_runs_scored and curr.total_wickets_taken &lt; prev.total_wickets_taken then 'worse'</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else 'mixed'</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end as performance_status</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from</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seasonstats curr</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left join</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        seasonstats prev on curr.team_name = prev.team_name and curr.season_year = prev.season_year + 1</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select * </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from teamcomparisons</a:t>
            </a:r>
            <a:endParaRPr sz="6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600">
                <a:solidFill>
                  <a:schemeClr val="dk2"/>
                </a:solidFill>
                <a:latin typeface="Lato"/>
                <a:ea typeface="Lato"/>
                <a:cs typeface="Lato"/>
                <a:sym typeface="Lato"/>
              </a:rPr>
              <a:t>order by team_name, season_year;</a:t>
            </a:r>
            <a:endParaRPr sz="600">
              <a:solidFill>
                <a:schemeClr val="dk2"/>
              </a:solidFill>
              <a:latin typeface="Lato"/>
              <a:ea typeface="Lato"/>
              <a:cs typeface="Lato"/>
              <a:sym typeface="Lato"/>
            </a:endParaRPr>
          </a:p>
          <a:p>
            <a:pPr indent="0" lvl="0" marL="0" rtl="0" algn="l">
              <a:spcBef>
                <a:spcPts val="0"/>
              </a:spcBef>
              <a:spcAft>
                <a:spcPts val="0"/>
              </a:spcAft>
              <a:buNone/>
            </a:pPr>
            <a:r>
              <a:t/>
            </a:r>
            <a:endParaRPr sz="600">
              <a:solidFill>
                <a:schemeClr val="dk2"/>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265500" y="199350"/>
            <a:ext cx="4045200" cy="474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i="1" lang="en" sz="1800">
                <a:solidFill>
                  <a:schemeClr val="dk2"/>
                </a:solidFill>
              </a:rPr>
              <a:t>RCB’s Past Season Performances &amp; Potential Reason for not </a:t>
            </a:r>
            <a:r>
              <a:rPr i="1" lang="en" sz="1800">
                <a:solidFill>
                  <a:schemeClr val="dk2"/>
                </a:solidFill>
              </a:rPr>
              <a:t>winning</a:t>
            </a:r>
            <a:r>
              <a:rPr i="1" lang="en" sz="1800">
                <a:solidFill>
                  <a:schemeClr val="dk2"/>
                </a:solidFill>
              </a:rPr>
              <a:t> trophy</a:t>
            </a:r>
            <a:endParaRPr i="1" sz="1800">
              <a:solidFill>
                <a:schemeClr val="dk2"/>
              </a:solidFill>
            </a:endParaRPr>
          </a:p>
          <a:p>
            <a:pPr indent="0" lvl="0" marL="0" rtl="0" algn="l">
              <a:lnSpc>
                <a:spcPct val="115000"/>
              </a:lnSpc>
              <a:spcBef>
                <a:spcPts val="1200"/>
              </a:spcBef>
              <a:spcAft>
                <a:spcPts val="0"/>
              </a:spcAft>
              <a:buClr>
                <a:schemeClr val="dk2"/>
              </a:buClr>
              <a:buSzPts val="1100"/>
              <a:buFont typeface="Arial"/>
              <a:buNone/>
            </a:pPr>
            <a:r>
              <a:rPr lang="en" sz="1000">
                <a:solidFill>
                  <a:schemeClr val="dk2"/>
                </a:solidFill>
                <a:latin typeface="Arial"/>
                <a:ea typeface="Arial"/>
                <a:cs typeface="Arial"/>
                <a:sym typeface="Arial"/>
              </a:rPr>
              <a:t>Overall Win-Loss Record</a:t>
            </a:r>
            <a:endParaRPr sz="1000">
              <a:solidFill>
                <a:schemeClr val="dk2"/>
              </a:solidFill>
              <a:latin typeface="Arial"/>
              <a:ea typeface="Arial"/>
              <a:cs typeface="Arial"/>
              <a:sym typeface="Arial"/>
            </a:endParaRPr>
          </a:p>
          <a:p>
            <a:pPr indent="0" lvl="0" marL="914400" rtl="0" algn="l">
              <a:lnSpc>
                <a:spcPct val="115000"/>
              </a:lnSpc>
              <a:spcBef>
                <a:spcPts val="1200"/>
              </a:spcBef>
              <a:spcAft>
                <a:spcPts val="0"/>
              </a:spcAft>
              <a:buClr>
                <a:schemeClr val="dk2"/>
              </a:buClr>
              <a:buSzPts val="1100"/>
              <a:buFont typeface="Arial"/>
              <a:buNone/>
            </a:pPr>
            <a:r>
              <a:rPr b="0" lang="en" sz="1000">
                <a:solidFill>
                  <a:schemeClr val="dk2"/>
                </a:solidFill>
                <a:latin typeface="Arial"/>
                <a:ea typeface="Arial"/>
                <a:cs typeface="Arial"/>
                <a:sym typeface="Arial"/>
              </a:rPr>
              <a:t>We'll calculate RCB's overall win percentage across all seasons and compare it to the average win percentage of all teams and the win percentage of teams that have won the IPL.</a:t>
            </a:r>
            <a:endParaRPr b="0" sz="1000">
              <a:solidFill>
                <a:schemeClr val="dk2"/>
              </a:solidFill>
              <a:latin typeface="Arial"/>
              <a:ea typeface="Arial"/>
              <a:cs typeface="Arial"/>
              <a:sym typeface="Arial"/>
            </a:endParaRPr>
          </a:p>
          <a:p>
            <a:pPr indent="0" lvl="0" marL="0" rtl="0" algn="l">
              <a:lnSpc>
                <a:spcPct val="115000"/>
              </a:lnSpc>
              <a:spcBef>
                <a:spcPts val="1200"/>
              </a:spcBef>
              <a:spcAft>
                <a:spcPts val="0"/>
              </a:spcAft>
              <a:buClr>
                <a:schemeClr val="dk2"/>
              </a:buClr>
              <a:buSzPts val="1100"/>
              <a:buFont typeface="Arial"/>
              <a:buNone/>
            </a:pPr>
            <a:r>
              <a:rPr lang="en" sz="1000">
                <a:solidFill>
                  <a:schemeClr val="dk2"/>
                </a:solidFill>
                <a:latin typeface="Arial"/>
                <a:ea typeface="Arial"/>
                <a:cs typeface="Arial"/>
                <a:sym typeface="Arial"/>
              </a:rPr>
              <a:t>S</a:t>
            </a:r>
            <a:r>
              <a:rPr lang="en" sz="1000">
                <a:solidFill>
                  <a:schemeClr val="dk2"/>
                </a:solidFill>
                <a:latin typeface="Arial"/>
                <a:ea typeface="Arial"/>
                <a:cs typeface="Arial"/>
                <a:sym typeface="Arial"/>
              </a:rPr>
              <a:t>eason-wise Performance Trends</a:t>
            </a:r>
            <a:endParaRPr sz="1000">
              <a:solidFill>
                <a:schemeClr val="dk2"/>
              </a:solidFill>
              <a:latin typeface="Arial"/>
              <a:ea typeface="Arial"/>
              <a:cs typeface="Arial"/>
              <a:sym typeface="Arial"/>
            </a:endParaRPr>
          </a:p>
          <a:p>
            <a:pPr indent="0" lvl="0" marL="914400" rtl="0" algn="l">
              <a:lnSpc>
                <a:spcPct val="115000"/>
              </a:lnSpc>
              <a:spcBef>
                <a:spcPts val="1200"/>
              </a:spcBef>
              <a:spcAft>
                <a:spcPts val="0"/>
              </a:spcAft>
              <a:buClr>
                <a:schemeClr val="dk2"/>
              </a:buClr>
              <a:buSzPts val="1100"/>
              <a:buFont typeface="Arial"/>
              <a:buNone/>
            </a:pPr>
            <a:r>
              <a:rPr b="0" lang="en" sz="1000">
                <a:solidFill>
                  <a:schemeClr val="dk2"/>
                </a:solidFill>
                <a:latin typeface="Arial"/>
                <a:ea typeface="Arial"/>
                <a:cs typeface="Arial"/>
                <a:sym typeface="Arial"/>
              </a:rPr>
              <a:t>We'll track RCB's win percentage, runs scored per match, and wickets taken per match across different seasons to visualize any trends or patterns.</a:t>
            </a:r>
            <a:endParaRPr b="0" sz="1000">
              <a:solidFill>
                <a:schemeClr val="dk2"/>
              </a:solidFill>
              <a:latin typeface="Arial"/>
              <a:ea typeface="Arial"/>
              <a:cs typeface="Arial"/>
              <a:sym typeface="Arial"/>
            </a:endParaRPr>
          </a:p>
          <a:p>
            <a:pPr indent="0" lvl="0" marL="0" rtl="0" algn="l">
              <a:lnSpc>
                <a:spcPct val="115000"/>
              </a:lnSpc>
              <a:spcBef>
                <a:spcPts val="1200"/>
              </a:spcBef>
              <a:spcAft>
                <a:spcPts val="0"/>
              </a:spcAft>
              <a:buClr>
                <a:schemeClr val="dk2"/>
              </a:buClr>
              <a:buSzPts val="1100"/>
              <a:buFont typeface="Arial"/>
              <a:buNone/>
            </a:pPr>
            <a:r>
              <a:rPr lang="en" sz="1000">
                <a:solidFill>
                  <a:schemeClr val="dk2"/>
                </a:solidFill>
                <a:latin typeface="Arial"/>
                <a:ea typeface="Arial"/>
                <a:cs typeface="Arial"/>
                <a:sym typeface="Arial"/>
              </a:rPr>
              <a:t>Performance in Crucial Matches </a:t>
            </a:r>
            <a:endParaRPr sz="1000">
              <a:solidFill>
                <a:schemeClr val="dk2"/>
              </a:solidFill>
              <a:latin typeface="Arial"/>
              <a:ea typeface="Arial"/>
              <a:cs typeface="Arial"/>
              <a:sym typeface="Arial"/>
            </a:endParaRPr>
          </a:p>
          <a:p>
            <a:pPr indent="0" lvl="0" marL="914400" rtl="0" algn="l">
              <a:lnSpc>
                <a:spcPct val="115000"/>
              </a:lnSpc>
              <a:spcBef>
                <a:spcPts val="1200"/>
              </a:spcBef>
              <a:spcAft>
                <a:spcPts val="0"/>
              </a:spcAft>
              <a:buClr>
                <a:schemeClr val="dk2"/>
              </a:buClr>
              <a:buSzPts val="1100"/>
              <a:buFont typeface="Arial"/>
              <a:buNone/>
            </a:pPr>
            <a:r>
              <a:rPr b="0" lang="en" sz="1000">
                <a:solidFill>
                  <a:schemeClr val="dk2"/>
                </a:solidFill>
                <a:latin typeface="Arial"/>
                <a:ea typeface="Arial"/>
                <a:cs typeface="Arial"/>
                <a:sym typeface="Arial"/>
              </a:rPr>
              <a:t>We'll analyze RCB's performance in playoff and final matches to see if they struggle under pressure.</a:t>
            </a:r>
            <a:endParaRPr b="0" sz="1000">
              <a:solidFill>
                <a:schemeClr val="dk2"/>
              </a:solidFill>
              <a:latin typeface="Arial"/>
              <a:ea typeface="Arial"/>
              <a:cs typeface="Arial"/>
              <a:sym typeface="Arial"/>
            </a:endParaRPr>
          </a:p>
          <a:p>
            <a:pPr indent="0" lvl="0" marL="0" rtl="0" algn="l">
              <a:spcBef>
                <a:spcPts val="1200"/>
              </a:spcBef>
              <a:spcAft>
                <a:spcPts val="0"/>
              </a:spcAft>
              <a:buNone/>
            </a:pPr>
            <a:r>
              <a:t/>
            </a:r>
            <a:endParaRPr sz="1200">
              <a:solidFill>
                <a:schemeClr val="lt2"/>
              </a:solidFill>
            </a:endParaRPr>
          </a:p>
        </p:txBody>
      </p:sp>
      <p:sp>
        <p:nvSpPr>
          <p:cNvPr id="128" name="Google Shape;128;p21"/>
          <p:cNvSpPr txBox="1"/>
          <p:nvPr/>
        </p:nvSpPr>
        <p:spPr>
          <a:xfrm>
            <a:off x="4914225" y="787450"/>
            <a:ext cx="3000000" cy="206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b="1" sz="1200">
              <a:solidFill>
                <a:schemeClr val="dk2"/>
              </a:solidFill>
              <a:latin typeface="Raleway"/>
              <a:ea typeface="Raleway"/>
              <a:cs typeface="Raleway"/>
              <a:sym typeface="Raleway"/>
            </a:endParaRPr>
          </a:p>
          <a:p>
            <a:pPr indent="-317500" lvl="0" marL="457200" rtl="0" algn="l">
              <a:lnSpc>
                <a:spcPct val="115000"/>
              </a:lnSpc>
              <a:spcBef>
                <a:spcPts val="1600"/>
              </a:spcBef>
              <a:spcAft>
                <a:spcPts val="0"/>
              </a:spcAft>
              <a:buClr>
                <a:schemeClr val="dk2"/>
              </a:buClr>
              <a:buSzPts val="1400"/>
              <a:buFont typeface="Raleway"/>
              <a:buChar char="➔"/>
            </a:pPr>
            <a:r>
              <a:rPr b="1" lang="en">
                <a:solidFill>
                  <a:schemeClr val="dk2"/>
                </a:solidFill>
                <a:latin typeface="Raleway"/>
                <a:ea typeface="Raleway"/>
                <a:cs typeface="Raleway"/>
                <a:sym typeface="Raleway"/>
              </a:rPr>
              <a:t>Inconsistent performance</a:t>
            </a:r>
            <a:endParaRPr b="1" sz="1200">
              <a:solidFill>
                <a:schemeClr val="dk2"/>
              </a:solidFill>
              <a:latin typeface="Raleway"/>
              <a:ea typeface="Raleway"/>
              <a:cs typeface="Raleway"/>
              <a:sym typeface="Raleway"/>
            </a:endParaRPr>
          </a:p>
          <a:p>
            <a:pPr indent="-317500" lvl="0" marL="457200" rtl="0" algn="l">
              <a:lnSpc>
                <a:spcPct val="115000"/>
              </a:lnSpc>
              <a:spcBef>
                <a:spcPts val="1000"/>
              </a:spcBef>
              <a:spcAft>
                <a:spcPts val="0"/>
              </a:spcAft>
              <a:buClr>
                <a:schemeClr val="dk2"/>
              </a:buClr>
              <a:buSzPts val="1400"/>
              <a:buFont typeface="Raleway"/>
              <a:buChar char="➔"/>
            </a:pPr>
            <a:r>
              <a:rPr b="1" lang="en">
                <a:solidFill>
                  <a:schemeClr val="dk2"/>
                </a:solidFill>
                <a:latin typeface="Raleway"/>
                <a:ea typeface="Raleway"/>
                <a:cs typeface="Raleway"/>
                <a:sym typeface="Raleway"/>
              </a:rPr>
              <a:t>Underperformance in Crucial Matches</a:t>
            </a:r>
            <a:endParaRPr b="1" sz="1200">
              <a:solidFill>
                <a:schemeClr val="dk2"/>
              </a:solidFill>
              <a:latin typeface="Raleway"/>
              <a:ea typeface="Raleway"/>
              <a:cs typeface="Raleway"/>
              <a:sym typeface="Raleway"/>
            </a:endParaRPr>
          </a:p>
          <a:p>
            <a:pPr indent="-317500" lvl="0" marL="457200" rtl="0" algn="l">
              <a:lnSpc>
                <a:spcPct val="115000"/>
              </a:lnSpc>
              <a:spcBef>
                <a:spcPts val="1000"/>
              </a:spcBef>
              <a:spcAft>
                <a:spcPts val="1000"/>
              </a:spcAft>
              <a:buClr>
                <a:schemeClr val="dk2"/>
              </a:buClr>
              <a:buSzPts val="1400"/>
              <a:buFont typeface="Raleway"/>
              <a:buChar char="➔"/>
            </a:pPr>
            <a:r>
              <a:rPr b="1" lang="en">
                <a:solidFill>
                  <a:schemeClr val="dk2"/>
                </a:solidFill>
                <a:latin typeface="Raleway"/>
                <a:ea typeface="Raleway"/>
                <a:cs typeface="Raleway"/>
                <a:sym typeface="Raleway"/>
              </a:rPr>
              <a:t>Batting &amp; Bowling Weakness</a:t>
            </a:r>
            <a:endParaRPr b="1">
              <a:solidFill>
                <a:schemeClr val="dk2"/>
              </a:solidFill>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